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71" r:id="rId6"/>
    <p:sldId id="259" r:id="rId7"/>
    <p:sldId id="260" r:id="rId8"/>
    <p:sldId id="272" r:id="rId9"/>
    <p:sldId id="261" r:id="rId10"/>
    <p:sldId id="273" r:id="rId11"/>
    <p:sldId id="262" r:id="rId12"/>
    <p:sldId id="264" r:id="rId13"/>
    <p:sldId id="265" r:id="rId14"/>
    <p:sldId id="267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B54605-8F3C-4ED5-8198-60D2359215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3C410-841C-40F2-8358-BCA4106CEAA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1A1470-F603-4519-A28D-4A1646D866D9}" type="datetimeFigureOut">
              <a:rPr lang="en-US"/>
              <a:pPr>
                <a:defRPr/>
              </a:pPr>
              <a:t>8/22/2019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C0C2FD-807E-4FE4-87DD-FC9F5FCC39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56F37A-7ECC-48C1-9F25-31582DF78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B42E4-9930-47B3-AF59-278C780D34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2B82F-53CD-4B1D-BC61-2B984FD29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308EEF-218A-49F6-BA5C-09A874186ECF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891BE2B0-046F-47EC-8D37-5A67A97A77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CB898A83-EFCA-4B48-9A68-C81FDE40D3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67076A0-D471-4583-B868-4CF019E72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5ECCF1-338E-454D-A86C-6B15392161CE}" type="slidenum">
              <a:rPr lang="en-IN" altLang="en-US"/>
              <a:pPr eaLnBrk="1" hangingPunct="1"/>
              <a:t>7</a:t>
            </a:fld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F4BD5B6-FEEB-45EE-B45C-45E12741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AD397653-E0F2-4914-B755-486F1ED1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A6284C7-2421-4E96-97DB-3ECE175C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8A1880E-DD6B-4F63-AF0C-F1D419EAC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43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AFC168C-98E7-48B1-91F0-14F8B028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FA56F42-F070-4FA0-AF3F-C8D16AF1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DEE6636-0CAA-46C2-8115-1CB3F770F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33945-46DB-4522-834D-F4D952204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28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1EDA7D2-3DE4-4A47-B08A-27AA0AAB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08D741B-5087-4453-959F-180A598A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C008358-009E-4F40-9FE7-06DC886E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9902-E05B-46DD-842B-48F6E170A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62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1FFB59F-0C75-46C1-A027-1AAA664D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87A04BA-A415-496B-B2F3-C6991EA8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2C23914-6958-469B-AB15-E7018949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19B05-F7FC-4949-8842-39B772364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28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85109-0878-46B1-9403-9D9D0C69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505E-383E-4C86-86E7-9AD16D84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5A0A7-BD44-4B71-B6FD-5D64A2DE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C9A3C62-4417-44E5-8251-0313CFB99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404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EA86879-963D-40DE-9D6B-8F31AB9A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2ABB341-1033-489E-ADDB-B134134A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EA07716-B11B-4658-97CE-DB354EDF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AE4D5-B325-49A3-A4D8-8C2767971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38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0DF51572-D390-494E-B963-1ACF3BBB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D9461238-315A-42A9-BB8D-6279C1CC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B0BF68FA-E048-4A9E-AD5D-8FFC44EC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A7D9A-74B4-45E9-96A7-9471F01D6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53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58E29BE7-EC58-4CC7-B692-45564CC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6CB6801B-F652-40ED-A147-9BDC6AEA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D6757864-4C9D-4ECF-A991-11C062B2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7947-0DEF-44BE-BEBE-46896FA96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714A0F4D-937B-4677-A4E7-A6C4CD20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8AC71C13-A7F3-4C44-9CF7-CC784165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2DF52DEC-DEB0-4013-9F99-F4BDE2E3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4EE9F-74D5-4B45-A255-0606D2F08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9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1D96FFC-FBB2-488C-AD6D-8F3FF2AD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DF2BA923-E23E-40D4-9DFC-4BD6064A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70FEA98-FCF9-4ABE-803C-ACF8BA06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FA24C-88AD-4C9B-BB80-F9DB67AF0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76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DEF32267-0435-4968-80DD-9E8C64C2D45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C799630-33D0-4F82-B270-801407E46310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B7406253-76DE-4E56-89FD-C7BCD9597A80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CAD0B723-436D-4F2C-BC55-5E87FDF42DC4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763BF11-B204-4E8E-AECD-D0C14D3A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3A2D875-D801-47AA-B900-EA5D483D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3C52939-90D4-459A-B741-DED56D03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9E41525-E28C-47AC-ADAF-9550C0057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9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EF0DD756-C01F-4636-8162-3BCCB2A44696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43177E3-4CF8-4E11-B612-5CD39C74DFE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120B100F-7DC1-4E74-8E19-B142157F54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2172C1E6-D740-438E-80BE-9C391A9764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2FA2C93-9729-4054-BA3C-36DBFBB08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2B75DE8-A225-4FF2-82C8-1DE69C951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9A29E9E-5E5C-43F4-98C1-3706D3146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94AED367-16BE-4A7E-A7C7-51E5215C61F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35CF1CFF-E554-47F6-A87B-8CDF017E6101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9862BF-1328-47A5-B92B-6A8D083BFD1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F6CA1C2-04CE-4EA6-96AA-0C81FE0B5E0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1915C9-3D3E-414A-8086-D8E01F03F2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362200"/>
            <a:ext cx="7851648" cy="1828800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ur-PK" sz="4800" dirty="0">
                <a:solidFill>
                  <a:schemeClr val="tx1"/>
                </a:solidFill>
                <a:latin typeface="Jameel Noori Nastaleeq" pitchFamily="2" charset="-78"/>
                <a:cs typeface="Jameel Noori Nastaleeq" pitchFamily="2" charset="-78"/>
              </a:rPr>
              <a:t>ڈاکٹر محمد مشکور عالم</a:t>
            </a:r>
            <a:br>
              <a:rPr lang="ur-PK" sz="4800" dirty="0">
                <a:solidFill>
                  <a:schemeClr val="tx1"/>
                </a:solidFill>
                <a:latin typeface="Jameel Noori Nastaleeq" pitchFamily="2" charset="-78"/>
                <a:cs typeface="Jameel Noori Nastaleeq" pitchFamily="2" charset="-78"/>
              </a:rPr>
            </a:br>
            <a:r>
              <a:rPr lang="ur-PK" sz="4800" dirty="0">
                <a:solidFill>
                  <a:schemeClr val="tx1"/>
                </a:solidFill>
                <a:latin typeface="Jameel Noori Nastaleeq" pitchFamily="2" charset="-78"/>
                <a:cs typeface="Jameel Noori Nastaleeq" pitchFamily="2" charset="-78"/>
              </a:rPr>
              <a:t>قلمی نام: مشکور معینی</a:t>
            </a:r>
            <a:br>
              <a:rPr lang="ur-PK" sz="4800" dirty="0">
                <a:solidFill>
                  <a:schemeClr val="tx1"/>
                </a:solidFill>
                <a:latin typeface="Jameel Noori Nastaleeq" pitchFamily="2" charset="-78"/>
                <a:cs typeface="Jameel Noori Nastaleeq" pitchFamily="2" charset="-78"/>
              </a:rPr>
            </a:br>
            <a:endParaRPr lang="en-US" sz="4800" dirty="0">
              <a:solidFill>
                <a:schemeClr val="tx1"/>
              </a:solidFill>
              <a:latin typeface="Jameel Noori Nastaleeq" pitchFamily="2" charset="-78"/>
              <a:cs typeface="Jameel Noori Nastaleeq" pitchFamily="2" charset="-7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85211AC-7CD3-4801-9D84-79BA67D44A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6633" y="3458936"/>
            <a:ext cx="6400800" cy="2057400"/>
          </a:xfrm>
        </p:spPr>
        <p:txBody>
          <a:bodyPr/>
          <a:lstStyle/>
          <a:p>
            <a:pPr marR="0" algn="ctr"/>
            <a:r>
              <a:rPr lang="en-GB" altLang="en-US" sz="3200" b="1">
                <a:latin typeface="JasmineUPC" panose="02020603050405020304" pitchFamily="18" charset="-34"/>
                <a:cs typeface="Jameel Noori Nastaleeq" pitchFamily="2" charset="0"/>
              </a:rPr>
              <a:t>اسسٹنٹ پروفیسر</a:t>
            </a:r>
            <a:r>
              <a:rPr lang="ur-PK" altLang="en-US" sz="3200" b="1">
                <a:latin typeface="JasmineUPC" panose="02020603050405020304" pitchFamily="18" charset="-34"/>
                <a:cs typeface="Jameel Noori Nastaleeq" pitchFamily="2" charset="0"/>
              </a:rPr>
              <a:t>، شعبۂ  اردو ،</a:t>
            </a:r>
          </a:p>
          <a:p>
            <a:pPr marR="0" algn="ctr"/>
            <a:r>
              <a:rPr lang="en-GB" altLang="en-US" sz="3200" b="1">
                <a:latin typeface="JasmineUPC" panose="02020603050405020304" pitchFamily="18" charset="-34"/>
                <a:cs typeface="Jameel Noori Nastaleeq" pitchFamily="2" charset="0"/>
              </a:rPr>
              <a:t>بنواری لال بھلوٹیا کالج، آسنسول  </a:t>
            </a:r>
            <a:endParaRPr lang="ur-PK" altLang="en-US" sz="3200" b="1">
              <a:latin typeface="JasmineUPC" panose="02020603050405020304" pitchFamily="18" charset="-34"/>
              <a:cs typeface="Jameel Noori Nastaleeq" pitchFamily="2" charset="0"/>
            </a:endParaRPr>
          </a:p>
          <a:p>
            <a:pPr marR="0" algn="ctr"/>
            <a:endParaRPr lang="ur-PK" altLang="en-US" sz="3200" b="1">
              <a:latin typeface="JasmineUPC" panose="02020603050405020304" pitchFamily="18" charset="-34"/>
              <a:cs typeface="Jameel Noori Nastaleeq" pitchFamily="2" charset="0"/>
            </a:endParaRPr>
          </a:p>
          <a:p>
            <a:pPr marR="0" algn="ctr"/>
            <a:endParaRPr lang="en-US" altLang="en-US" sz="3200" b="1">
              <a:latin typeface="JasmineUPC" panose="02020603050405020304" pitchFamily="18" charset="-34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5D988C-8F69-4018-86C6-CF123AB571DD}"/>
              </a:ext>
            </a:extLst>
          </p:cNvPr>
          <p:cNvSpPr/>
          <p:nvPr/>
        </p:nvSpPr>
        <p:spPr>
          <a:xfrm>
            <a:off x="304800" y="1155700"/>
            <a:ext cx="85344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ملک کی آزادی  یہاں کے ماحول اور انسانی زندگی پر زبردست طریقے سے اثر انداز ہوئی۔ 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ایک ہی ملک کے لوگ دو خانوں میں بٹ گئے۔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نیا نظام انسانی زندگی کے لئے سمِ قاتل ثابت ہوا ۔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سماج میں فرقہ واریت کی جڑیں پیوست ہونے لگیں۔ 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ان تمام تبدیلیوں کا اثر ادیب و شاعر پر مرتب ہوا۔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ترقی پسند وں نے شعر و ادب کے لیے جو نظریات وضع کیے تھے عصری تقاضے کے پیش نظر وہ اپنی معنویت کھو چکے تھے۔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لہٰذا ۵۵۔۱۹۵۰ کے درمیان  جہانِ شاعری میںایک نئی آواز ابھرنے لگی اور رفتہ رفتہ  پوری شاعری میں اس کی صدا گونجنے لگی۔</a:t>
            </a:r>
          </a:p>
          <a:p>
            <a:pPr algn="r" rtl="1">
              <a:buClr>
                <a:schemeClr val="bg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ur-PK" sz="3200" dirty="0">
                <a:latin typeface="Jameel Noori Nastaleeq" pitchFamily="2" charset="-78"/>
                <a:cs typeface="Jameel Noori Nastaleeq" pitchFamily="2" charset="-78"/>
              </a:rPr>
              <a:t>نئی غزل نے ترقی پسند تحریک کے ردِ عمل میں نظم کے بجائے غزل کو ترجیح دی۔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ECEBED0-8F72-4EE7-B1B0-54DFA7613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نئی غزل کی شناخت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01CD3B2-C3A7-4958-9010-FBF8BE48B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نئی غزل کو جدید غزل بھی کہا جاتا ہے۔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نئی غزل کسی مخصوص نظریات کی حامل نہیں ۔ اس پر کسی قسم کا لیبل نہیں لگایا جا سکتا۔ 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بطور اصطلاح نئی یا جدید غزل  ۵۵۔۱۹۵۰ کے بعد منظر عام پر نمایاں ہونے والی غزل  ہے۔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نئی غزل کا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شاعر</a:t>
            </a:r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 کسی  خانے، نظریہ اور فارمولے کا اسیر نہیں۔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نیا شاعر کسی مخصوص دبستان سے تعلق نہیں رکھتا۔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فکر و فن میں فطری پن۔ زبان و بیان کی آرائش نہیں۔ بول چال کا لہجہ۔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نئی غزل میں پرانی علامتوں کی تکرار اور گھسے پٹے تلازموں کے بجائے تازہ تر علامتیں اور الفاظ کے نئے تلازمے ملتے ہیں۔ 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نئی غزل میں الفاظ نئی معنویت کے ساتھ استعمال کیے گئے ہیں۔</a:t>
            </a:r>
          </a:p>
          <a:p>
            <a:pPr algn="r" rtl="1"/>
            <a:r>
              <a:rPr lang="ur-PK" altLang="en-US" sz="2800">
                <a:latin typeface="Jameel Noori Nastaleeq" pitchFamily="2" charset="0"/>
                <a:cs typeface="Jameel Noori Nastaleeq" pitchFamily="2" charset="0"/>
              </a:rPr>
              <a:t>اس عمل میں اردو غزل اپنی زمین اور انسانی زندگی سے بالکل قریب آگئی ہے۔ </a:t>
            </a:r>
            <a:endParaRPr lang="en-US" altLang="en-US" sz="2800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B2CD1AA-30AE-4368-94EC-DC1D99095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r-PK" altLang="en-US" sz="4000">
                <a:latin typeface="Jameel Noori Nastaleeq" pitchFamily="2" charset="0"/>
                <a:cs typeface="Jameel Noori Nastaleeq" pitchFamily="2" charset="0"/>
              </a:rPr>
              <a:t> آزادی کے بعد ملک کی سماجی،سیاسی واقتصادی صورتِ حال اور اردو شعرا</a:t>
            </a:r>
            <a:endParaRPr lang="en-US" altLang="en-US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66C4312-2536-43C3-B1DE-4076BD163C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شعر و ادب کا تعلق بنیادی طور پر ادیب و شاعر کی شخصٰت ، اس کے مزاج اور اس کے تجربات و محسوسات کی نوعیت سے ہے۔</a:t>
            </a:r>
          </a:p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آزادی کے ساتھ تقسیمِ ملک کا سانحہ پیش آیا اور اس کے ساتھ ہی ہجرت اور فرقہ وارانہ تصور بھی زندگی میں داخل ہو گئے۔</a:t>
            </a:r>
          </a:p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نیا شاعر تہذیب کے دو راہے پر کھڑا ہے اور ایک عجیب ذہنی کیفیت میں مبتلا ہے۔</a:t>
            </a:r>
          </a:p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احساسات کے اعتبار سے  نیا شاعر ماضی قریب کے شعرا سے دور اور ماضی بعید کے شعرا سے نسبتا قریب ہے۔</a:t>
            </a:r>
          </a:p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نئی  غزل کا شاعر نئے نظام اور نئی تہذیبی بحران سے دوچار ہے۔</a:t>
            </a:r>
          </a:p>
          <a:p>
            <a:pPr algn="r" rtl="1">
              <a:lnSpc>
                <a:spcPct val="90000"/>
              </a:lnSpc>
            </a:pPr>
            <a:r>
              <a:rPr lang="ur-PK" altLang="en-US" sz="2400">
                <a:latin typeface="Jameel Noori Nastaleeq" pitchFamily="2" charset="0"/>
                <a:cs typeface="Jameel Noori Nastaleeq" pitchFamily="2" charset="0"/>
              </a:rPr>
              <a:t>نئی شاعری میں سماجی سیاسی اور تہذیبی معا ملات کو جگہ دی جانے لگی۔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84D2ADA-D68A-417C-AA0C-32DCBE1D6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تحقیقی کام جو جاری ہے 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A3DBE1-0237-4A2F-938C-DD68F0330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غزل کی لفظیات کا مجموعی جائزہ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غزل کا سماجیاتی مطالعہ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غزل کی نئی علامتیں اور ان کی معنویت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۱۹۹۰ کے بعد غزل  کا فکری پس منظر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18BCDC-C0CD-47C0-9E84-58688C81C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مستقبل کا منصوبہ 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E6D4A4C-E9C5-4E8A-9DE4-0D4DC62D89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8229600" cy="490696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غزل کا نیا  لفظیاتی نظام 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غزل کا سماجیاتی مطالعہ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غزل کی نئی علامتیں اور ان کی معنویت</a:t>
            </a:r>
          </a:p>
          <a:p>
            <a:pPr algn="r" rtl="1">
              <a:lnSpc>
                <a:spcPct val="15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۱۹۹۰ کے بعد غزل  کا فکری پس منظر</a:t>
            </a:r>
          </a:p>
          <a:p>
            <a:pPr algn="r" rtl="1">
              <a:lnSpc>
                <a:spcPct val="150000"/>
              </a:lnSpc>
            </a:pPr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  <a:p>
            <a:pPr lvl="4" algn="r" rtl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en-US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4BD2AF-9DAB-42F5-8511-980836B46C27}"/>
              </a:ext>
            </a:extLst>
          </p:cNvPr>
          <p:cNvSpPr/>
          <p:nvPr/>
        </p:nvSpPr>
        <p:spPr>
          <a:xfrm>
            <a:off x="2971800" y="1676400"/>
            <a:ext cx="3222625" cy="2646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16600" dirty="0">
                <a:solidFill>
                  <a:schemeClr val="bg2">
                    <a:lumMod val="50000"/>
                  </a:schemeClr>
                </a:solidFill>
                <a:latin typeface="Jameel Noori Nastaleeq" pitchFamily="2" charset="-78"/>
                <a:cs typeface="Jameel Noori Nastaleeq" pitchFamily="2" charset="-78"/>
              </a:rPr>
              <a:t>شکریہ</a:t>
            </a:r>
            <a:endParaRPr lang="en-IN" sz="166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97F225-082F-4BDE-88A5-4699D96D7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93838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تعلیمی لیا قت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2A864BC-3489-4E3A-B12A-43866AF954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r" rtl="1"/>
            <a:endParaRPr lang="ur-PK" altLang="en-US" sz="3200">
              <a:ea typeface="Majalla UI"/>
            </a:endParaRP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بی۔ اے(آنرس)،  ویر کنور سنگھ یونیورسٹی، آرا، بہار</a:t>
            </a:r>
            <a:endParaRPr lang="ur-PK" altLang="en-US" sz="3200">
              <a:ea typeface="Majalla UI"/>
            </a:endParaRP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ایم۔ اے، جواہر لعل نہرو یونیور سٹی، نئی دہلی</a:t>
            </a:r>
            <a:endParaRPr lang="ur-PK" altLang="en-US" sz="3200">
              <a:ea typeface="Majalla UI"/>
            </a:endParaRPr>
          </a:p>
          <a:p>
            <a:pPr algn="r" rtl="1"/>
            <a:r>
              <a:rPr lang="ur-PK" altLang="en-US" sz="3200">
                <a:cs typeface="Jameel Noori Nastaleeq" pitchFamily="2" charset="0"/>
              </a:rPr>
              <a:t>بی۔ایڈ، جامعہ ملیہ اسلامیہ، نئی دہلی</a:t>
            </a:r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ایدوانس ڈپلوما ان ماس میڈیا، جواہر لعل نہرو یونیورسٹی، نئی دہلی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4F3C84E-DD27-44A3-AB06-66934B7FC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تعلیمی لیاقت</a:t>
            </a:r>
            <a:endParaRPr lang="en-US" altLang="en-US" sz="5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C07EEB0-A573-452C-84C3-C645A13FF0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2667000"/>
          </a:xfrm>
        </p:spPr>
        <p:txBody>
          <a:bodyPr/>
          <a:lstStyle/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ایم۔فل، جواہرلعل نہرو یونیورسٹی، نئی دہلی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موضوع: نئی غزل کی لفظیات (پانچ نمائندہ شعرا کے حوالے سے)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پی ایچ۔ڈی، جواہر لعل نہرو یونیور سٹی، نئی دہلی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موضوع: نئی غزل کا سماجیاتی مطالعہ(۲۰۰۰۔۱۹۶۰)</a:t>
            </a:r>
            <a:endParaRPr lang="en-US" altLang="en-US" sz="3200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6428A77-F29B-4128-A1B9-3B2D6E9C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743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r-PK" sz="6000" dirty="0">
                <a:latin typeface="Jameel Noori Nastaleeq" pitchFamily="2" charset="-78"/>
                <a:cs typeface="Jameel Noori Nastaleeq" pitchFamily="2" charset="-78"/>
              </a:rPr>
              <a:t>تحقیقی تجربات</a:t>
            </a:r>
            <a:br>
              <a:rPr lang="ur-PK" dirty="0">
                <a:latin typeface="Jameel Noori Nastaleeq" pitchFamily="2" charset="-78"/>
                <a:cs typeface="Jameel Noori Nastaleeq" pitchFamily="2" charset="-78"/>
              </a:rPr>
            </a:br>
            <a:br>
              <a:rPr lang="ur-PK" dirty="0">
                <a:latin typeface="Jameel Noori Nastaleeq" pitchFamily="2" charset="-78"/>
                <a:cs typeface="Jameel Noori Nastaleeq" pitchFamily="2" charset="-78"/>
              </a:rPr>
            </a:br>
            <a:r>
              <a:rPr lang="ur-PK" dirty="0">
                <a:latin typeface="Jameel Noori Nastaleeq" pitchFamily="2" charset="-78"/>
                <a:cs typeface="Jameel Noori Nastaleeq" pitchFamily="2" charset="-78"/>
              </a:rPr>
              <a:t>ریسرچ اسوسیٹ، ٹیگور اینڈ ٹرانسلیشن اسکیم، شعبۂ اردو</a:t>
            </a:r>
            <a:br>
              <a:rPr lang="ur-PK" dirty="0">
                <a:latin typeface="Jameel Noori Nastaleeq" pitchFamily="2" charset="-78"/>
                <a:cs typeface="Jameel Noori Nastaleeq" pitchFamily="2" charset="-78"/>
              </a:rPr>
            </a:br>
            <a:r>
              <a:rPr lang="ur-PK" dirty="0">
                <a:latin typeface="Jameel Noori Nastaleeq" pitchFamily="2" charset="-78"/>
                <a:cs typeface="Jameel Noori Nastaleeq" pitchFamily="2" charset="-78"/>
              </a:rPr>
              <a:t> جامعہ ملیہ اسلامیہ، نئی دہلی</a:t>
            </a:r>
            <a:endParaRPr lang="en-IN" dirty="0">
              <a:latin typeface="Jameel Noori Nastaleeq" pitchFamily="2" charset="-78"/>
              <a:cs typeface="Jameel Noori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82C78B-C777-4F33-B234-B6E4D32C5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1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r-PK" sz="5400" dirty="0">
                <a:latin typeface="Jameel Noori Nastaleeq" pitchFamily="2" charset="-78"/>
                <a:cs typeface="Jameel Noori Nastaleeq" pitchFamily="2" charset="-78"/>
              </a:rPr>
              <a:t>تدریسی تجربات</a:t>
            </a:r>
            <a:br>
              <a:rPr lang="ur-PK" dirty="0">
                <a:latin typeface="Jameel Noori Nastaleeq" pitchFamily="2" charset="-78"/>
                <a:cs typeface="Jameel Noori Nastaleeq" pitchFamily="2" charset="-78"/>
              </a:rPr>
            </a:br>
            <a:br>
              <a:rPr lang="ur-PK" sz="4500" dirty="0">
                <a:latin typeface="Jameel Noori Nastaleeq" pitchFamily="2" charset="-78"/>
                <a:cs typeface="Jameel Noori Nastaleeq" pitchFamily="2" charset="-78"/>
              </a:rPr>
            </a:br>
            <a:r>
              <a:rPr lang="ur-PK" sz="4500" dirty="0">
                <a:latin typeface="Jameel Noori Nastaleeq" pitchFamily="2" charset="-78"/>
                <a:cs typeface="Jameel Noori Nastaleeq" pitchFamily="2" charset="-78"/>
              </a:rPr>
              <a:t>سنٹر آف انڈین لنگویجز ، جواہر لعل نہرو یونیور سٹی ، نئی دہلی میں بحیثیت گیسٹ ٹیچر۱۰۔۲۰۰۹</a:t>
            </a:r>
            <a:endParaRPr lang="en-IN" sz="4500" dirty="0">
              <a:latin typeface="Jameel Noori Nastaleeq" pitchFamily="2" charset="-78"/>
              <a:cs typeface="Jameel Noori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A1A940-D3DC-4985-82D4-89ACA96C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پبلی کیشنس(مضامین)</a:t>
            </a:r>
            <a:r>
              <a:rPr lang="ur-PK" altLang="en-US" sz="5400"/>
              <a:t> </a:t>
            </a:r>
            <a:endParaRPr lang="en-US" altLang="en-US" sz="5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0B1DC35-B3CF-4D51-9E7D-4408970083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915400" cy="4876800"/>
          </a:xfrm>
        </p:spPr>
        <p:txBody>
          <a:bodyPr/>
          <a:lstStyle/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ناصر کاظمی : نئی غزل کا پیشِ رو 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	-	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زبان و ادب، پٹنہ ، جولائی ۔اگست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 ۲۰۰۸ 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جدید غزل کا فکری و عقلی پس منظر 	 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-	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سہ ماہی فکر و تحقیق ،قومی کونسل برائے 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فروغ ِ اردو 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زبان ، نئی دہلی ،مارچ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۲۰۱۳ 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غزل کا نیا آہنگ: خلیل الرحمٰن اعظمی 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-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	ماہنامہ کتاب نما، اگست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 ۲۰۱۳</a:t>
            </a: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سزا، دوندر چوبے،ہندی کہانی کا ترجمہ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-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	سہ ماہی اردو ادب، انجمن ترقی اردو ہند</a:t>
            </a:r>
          </a:p>
          <a:p>
            <a:pPr algn="r" rtl="1">
              <a:buFont typeface="Wingdings 2" panose="05020102010507070707" pitchFamily="18" charset="2"/>
              <a:buNone/>
            </a:pP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دہلی، اپریل تا جون ۲۰۰۶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  <a:p>
            <a:pPr algn="r" rtl="1"/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اتر کتھا، دوندر چوبے، ہندی کہانی کا ترجمہ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-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	سہ ماہی اردو ادب، انجمن ترقی اردو ہند</a:t>
            </a:r>
          </a:p>
          <a:p>
            <a:pPr algn="r" rtl="1">
              <a:buFont typeface="Wingdings 2" panose="05020102010507070707" pitchFamily="18" charset="2"/>
              <a:buNone/>
            </a:pP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دہلی، اپریل تا جون</a:t>
            </a:r>
            <a:r>
              <a:rPr lang="en-IN" altLang="en-US" sz="32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 ۲۰۰۶</a:t>
            </a:r>
          </a:p>
          <a:p>
            <a:pPr algn="r" rtl="1"/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  <a:p>
            <a:pPr algn="r" rtl="1"/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  <a:p>
            <a:pPr algn="r" rtl="1">
              <a:buFontTx/>
              <a:buNone/>
            </a:pPr>
            <a:endParaRPr lang="en-US" altLang="en-US" sz="3200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A214BD5-EF81-4E7C-AEC2-ADB4CC1E7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پبلی کیشنس(مسلسل)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D2BA2B-AC19-45BA-9CEB-A7DEE8062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2971800"/>
          </a:xfrm>
        </p:spPr>
        <p:txBody>
          <a:bodyPr/>
          <a:lstStyle/>
          <a:p>
            <a:pPr algn="r" rtl="1"/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سترہ سو چونسٹھ، دوندر چوبے، ہندی کہانی کا ترجمہ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: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	سہ ماہی اردو ادب، انجمن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ترقی اردو ہند، نئی دہلی،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اپریل تا جون، ۲۰۰۶</a:t>
            </a:r>
          </a:p>
          <a:p>
            <a:pPr algn="r" rtl="1"/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ممکن(شعری مجموعہ) کا تبصرہ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: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		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ماہنامہ کتاب نما، مئی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۲۰۱۳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</a:t>
            </a:r>
            <a:endParaRPr lang="ur-PK" altLang="en-US" sz="3600">
              <a:latin typeface="Jameel Noori Nastaleeq" pitchFamily="2" charset="0"/>
              <a:cs typeface="Jameel Noori Nastaleeq" pitchFamily="2" charset="0"/>
            </a:endParaRPr>
          </a:p>
          <a:p>
            <a:pPr algn="r" rtl="1"/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ٹیگور شناسی، شمیم طارق، تبصرہ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: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		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ماہنامہ اردو دنیا، قومی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کونسل برائے فروغِ اردو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زبان، نئی دہلی، دسمبر 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			</a:t>
            </a:r>
            <a:r>
              <a:rPr lang="ur-PK" altLang="en-US" sz="3600">
                <a:latin typeface="Jameel Noori Nastaleeq" pitchFamily="2" charset="0"/>
                <a:cs typeface="Jameel Noori Nastaleeq" pitchFamily="2" charset="0"/>
              </a:rPr>
              <a:t>۲۰۱۳</a:t>
            </a:r>
            <a:r>
              <a:rPr lang="en-IN" altLang="en-US" sz="3600">
                <a:latin typeface="Jameel Noori Nastaleeq" pitchFamily="2" charset="0"/>
                <a:cs typeface="Jameel Noori Nastaleeq" pitchFamily="2" charset="0"/>
              </a:rPr>
              <a:t>			</a:t>
            </a:r>
            <a:endParaRPr lang="ur-PK" altLang="en-US" sz="3600">
              <a:latin typeface="Jameel Noori Nastaleeq" pitchFamily="2" charset="0"/>
              <a:cs typeface="Jameel Noori Nastaleeq" pitchFamily="2" charset="0"/>
            </a:endParaRPr>
          </a:p>
          <a:p>
            <a:pPr>
              <a:buFontTx/>
              <a:buNone/>
            </a:pPr>
            <a:endParaRPr lang="ur-PK" altLang="en-US" sz="3600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C92536C-682D-49C2-9079-B44F2C38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95800"/>
            <a:ext cx="8229600" cy="2133600"/>
          </a:xfrm>
        </p:spPr>
        <p:txBody>
          <a:bodyPr>
            <a:noAutofit/>
          </a:bodyPr>
          <a:lstStyle/>
          <a:p>
            <a:pPr rtl="1" fontAlgn="auto">
              <a:spcAft>
                <a:spcPts val="0"/>
              </a:spcAft>
              <a:defRPr/>
            </a:pPr>
            <a:r>
              <a:rPr lang="ur-PK" sz="5400" dirty="0">
                <a:latin typeface="Jameel Noori Nastaleeq" pitchFamily="2" charset="-78"/>
                <a:cs typeface="Jameel Noori Nastaleeq" pitchFamily="2" charset="-78"/>
              </a:rPr>
              <a:t>کتابیں</a:t>
            </a: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r>
              <a:rPr lang="ur-PK" sz="5400" dirty="0">
                <a:latin typeface="Jameel Noori Nastaleeq" pitchFamily="2" charset="-78"/>
                <a:cs typeface="Jameel Noori Nastaleeq" pitchFamily="2" charset="-78"/>
              </a:rPr>
              <a:t>نئی غزل کی لفظیات</a:t>
            </a: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r>
              <a:rPr lang="ur-PK" sz="5400" dirty="0">
                <a:latin typeface="Jameel Noori Nastaleeq" pitchFamily="2" charset="-78"/>
                <a:cs typeface="Jameel Noori Nastaleeq" pitchFamily="2" charset="-78"/>
              </a:rPr>
              <a:t>غزل کا نیا لفظیاتی نظام (زیرِ طبع)</a:t>
            </a: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br>
              <a:rPr lang="ur-PK" sz="5400" dirty="0">
                <a:latin typeface="Jameel Noori Nastaleeq" pitchFamily="2" charset="-78"/>
                <a:cs typeface="Jameel Noori Nastaleeq" pitchFamily="2" charset="-78"/>
              </a:rPr>
            </a:br>
            <a:endParaRPr lang="en-IN" sz="5400" dirty="0">
              <a:latin typeface="Jameel Noori Nastaleeq" pitchFamily="2" charset="-78"/>
              <a:cs typeface="Jameel Noori Nastaleeq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0E8711-072B-4A93-8282-9B1998506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-152400"/>
            <a:ext cx="8229600" cy="1143000"/>
          </a:xfrm>
        </p:spPr>
        <p:txBody>
          <a:bodyPr/>
          <a:lstStyle/>
          <a:p>
            <a:r>
              <a:rPr lang="ur-PK" altLang="en-US" sz="5400">
                <a:latin typeface="Jameel Noori Nastaleeq" pitchFamily="2" charset="0"/>
                <a:cs typeface="Jameel Noori Nastaleeq" pitchFamily="2" charset="0"/>
              </a:rPr>
              <a:t>نئی غزل کا پس منظر اور عہد</a:t>
            </a:r>
            <a:endParaRPr lang="en-US" altLang="en-US" sz="5400">
              <a:latin typeface="Jameel Noori Nastaleeq" pitchFamily="2" charset="0"/>
              <a:cs typeface="Jameel Noori Nastaleeq" pitchFamily="2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0D23EF3-770B-4752-A158-D63E64DBA6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563880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غزل ترقی پسند تحریک کے ردِ عمل میں وجود میں آئی۔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نئی غزل اردو شاعری کے جدید تر رجحانات کے سلسلے کی ایک کڑی ہے۔</a:t>
            </a:r>
            <a:r>
              <a:rPr lang="ur-PK" altLang="en-US" sz="3200">
                <a:ea typeface="Majalla UI"/>
              </a:rPr>
              <a:t> 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ادب میں اس سے قبل ترقی پسند  نظریات رائج تھے اور فن پاروں میں ترقی پسند عناصر ہی کارفرما تھے۔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ترقی پسند تحریک کے نظریات محدود اور مخصوص تھے۔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 ترقی پسند تحریک کا مقصد  حصولِ آزادی تھا۔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 لہٰذا شعر و ادب کے لیے پابند موضوعات تھے۔ 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مقصد کے پیشِ نظر ترقی پسند  تحریک نے غزل کے بجائے نظم کو اہمیت دی ۔</a:t>
            </a:r>
          </a:p>
          <a:p>
            <a:pPr algn="r" rtl="1">
              <a:lnSpc>
                <a:spcPct val="80000"/>
              </a:lnSpc>
            </a:pPr>
            <a:r>
              <a:rPr lang="ur-PK" altLang="en-US" sz="4000">
                <a:latin typeface="Jameel Noori Nastaleeq" pitchFamily="2" charset="0"/>
                <a:cs typeface="Jameel Noori Nastaleeq" pitchFamily="2" charset="0"/>
              </a:rPr>
              <a:t> </a:t>
            </a: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۴۷۔  ۱۹۳۵تک ملک میں آزادی کی لڑائی جاری رہی اور سماجی سیاسی و اقتصادی صورتِ حال  میں کوئی خاصی تبدیلی نہیں آئی۔ </a:t>
            </a:r>
          </a:p>
          <a:p>
            <a:pPr algn="r" rtl="1">
              <a:lnSpc>
                <a:spcPct val="80000"/>
              </a:lnSpc>
            </a:pPr>
            <a:r>
              <a:rPr lang="ur-PK" altLang="en-US" sz="3200">
                <a:latin typeface="Jameel Noori Nastaleeq" pitchFamily="2" charset="0"/>
                <a:cs typeface="Jameel Noori Nastaleeq" pitchFamily="2" charset="0"/>
              </a:rPr>
              <a:t>۱۵ اگست ۱۹۴۷ میں ملک آزاد ہوا اور اس کے ساتھ ہی تقسیمِ ملک کا سانحہ بھی پیش آیا۔ </a:t>
            </a:r>
          </a:p>
          <a:p>
            <a:pPr algn="r" rtl="1">
              <a:lnSpc>
                <a:spcPct val="80000"/>
              </a:lnSpc>
              <a:buFontTx/>
              <a:buNone/>
            </a:pPr>
            <a:endParaRPr lang="ur-PK" altLang="en-US" sz="3200">
              <a:latin typeface="Jameel Noori Nastaleeq" pitchFamily="2" charset="0"/>
              <a:cs typeface="Jameel Noori Nastaleeq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864</TotalTime>
  <Words>762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ڈاکٹر محمد مشکور عالم قلمی نام: مشکور معینی </vt:lpstr>
      <vt:lpstr>تعلیمی لیا قت</vt:lpstr>
      <vt:lpstr>تعلیمی لیاقت</vt:lpstr>
      <vt:lpstr>تحقیقی تجربات  ریسرچ اسوسیٹ، ٹیگور اینڈ ٹرانسلیشن اسکیم، شعبۂ اردو  جامعہ ملیہ اسلامیہ، نئی دہلی</vt:lpstr>
      <vt:lpstr>تدریسی تجربات  سنٹر آف انڈین لنگویجز ، جواہر لعل نہرو یونیور سٹی ، نئی دہلی میں بحیثیت گیسٹ ٹیچر۱۰۔۲۰۰۹</vt:lpstr>
      <vt:lpstr>پبلی کیشنس(مضامین) </vt:lpstr>
      <vt:lpstr>پبلی کیشنس(مسلسل)</vt:lpstr>
      <vt:lpstr>کتابیں  نئی غزل کی لفظیات  غزل کا نیا لفظیاتی نظام (زیرِ طبع)  </vt:lpstr>
      <vt:lpstr>نئی غزل کا پس منظر اور عہد</vt:lpstr>
      <vt:lpstr>PowerPoint Presentation</vt:lpstr>
      <vt:lpstr>نئی غزل کی شناخت</vt:lpstr>
      <vt:lpstr> آزادی کے بعد ملک کی سماجی،سیاسی واقتصادی صورتِ حال اور اردو شعرا</vt:lpstr>
      <vt:lpstr>تحقیقی کام جو جاری ہے </vt:lpstr>
      <vt:lpstr>مستقبل کا منصوبہ </vt:lpstr>
      <vt:lpstr>PowerPoint Presentation</vt:lpstr>
    </vt:vector>
  </TitlesOfParts>
  <Company>HYD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ڈاکٹر محمد کاشف </dc:title>
  <dc:creator>MANZAR</dc:creator>
  <cp:lastModifiedBy>john</cp:lastModifiedBy>
  <cp:revision>198</cp:revision>
  <dcterms:created xsi:type="dcterms:W3CDTF">2010-11-05T07:07:54Z</dcterms:created>
  <dcterms:modified xsi:type="dcterms:W3CDTF">2019-08-22T12:24:40Z</dcterms:modified>
</cp:coreProperties>
</file>